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0"/>
  </p:notesMasterIdLst>
  <p:handoutMasterIdLst>
    <p:handoutMasterId r:id="rId31"/>
  </p:handoutMasterIdLst>
  <p:sldIdLst>
    <p:sldId id="256" r:id="rId2"/>
    <p:sldId id="367" r:id="rId3"/>
    <p:sldId id="326" r:id="rId4"/>
    <p:sldId id="368" r:id="rId5"/>
    <p:sldId id="257" r:id="rId6"/>
    <p:sldId id="36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370" r:id="rId24"/>
    <p:sldId id="371" r:id="rId25"/>
    <p:sldId id="372" r:id="rId26"/>
    <p:sldId id="373" r:id="rId27"/>
    <p:sldId id="374" r:id="rId28"/>
    <p:sldId id="375" r:id="rId29"/>
  </p:sldIdLst>
  <p:sldSz cx="9144000" cy="6858000" type="screen4x3"/>
  <p:notesSz cx="6954838" cy="9239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CC66"/>
    <a:srgbClr val="008000"/>
    <a:srgbClr val="00447F"/>
    <a:srgbClr val="F5770F"/>
    <a:srgbClr val="7E542A"/>
    <a:srgbClr val="996633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709" autoAdjust="0"/>
  </p:normalViewPr>
  <p:slideViewPr>
    <p:cSldViewPr snapToGrid="0">
      <p:cViewPr varScale="1">
        <p:scale>
          <a:sx n="110" d="100"/>
          <a:sy n="110" d="100"/>
        </p:scale>
        <p:origin x="10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 Rabb" userId="3edf06299a4717ec" providerId="LiveId" clId="{C3B07BE5-5B73-494C-B9D0-FC4F75EDF61A}"/>
  </pc:docChgLst>
  <pc:docChgLst>
    <pc:chgData name="Kal Rabb" userId="3edf06299a4717ec" providerId="LiveId" clId="{DEE2E355-323A-48BF-92C8-70A2E18CA2CD}"/>
    <pc:docChg chg="modSld">
      <pc:chgData name="Kal Rabb" userId="3edf06299a4717ec" providerId="LiveId" clId="{DEE2E355-323A-48BF-92C8-70A2E18CA2CD}" dt="2018-10-19T14:31:26.506" v="3"/>
      <pc:docMkLst>
        <pc:docMk/>
      </pc:docMkLst>
      <pc:sldChg chg="modAnim">
        <pc:chgData name="Kal Rabb" userId="3edf06299a4717ec" providerId="LiveId" clId="{DEE2E355-323A-48BF-92C8-70A2E18CA2CD}" dt="2018-10-19T14:31:26.506" v="3"/>
        <pc:sldMkLst>
          <pc:docMk/>
          <pc:sldMk cId="2415665848" sldId="25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36747EA-CF08-4F86-AAE6-E4E3F13246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E1AD253-A247-4840-AA7A-E368F62C63E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9466" y="0"/>
            <a:ext cx="3013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DD4A3570-0E2E-45CD-8B7F-CCA9A59FD3A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5684"/>
            <a:ext cx="3013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12088AD-4F66-4A44-91E9-55072E17ABA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9466" y="8775684"/>
            <a:ext cx="3013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4AB3414-F9CC-4739-B33C-3008749316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462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938FF31-6DEE-44BF-88F2-DC98FFEBB1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B73DF5F-DB51-4D39-94B2-2D51094EE3D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41075" y="0"/>
            <a:ext cx="3013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CCCBDDE-7F2C-44E2-B4A6-D166BF6AD2A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4C246665-24DB-4387-9290-3D77AFC1A35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312" y="4388644"/>
            <a:ext cx="5100215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3D635D2D-2374-4FC1-9CC9-775E77C9A6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7287"/>
            <a:ext cx="3013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B83BB438-9424-4D98-BA9E-AE4567FFB6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075" y="8777287"/>
            <a:ext cx="3013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2534F2-6FF8-42C7-B200-CB801DE8EC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487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DBEE7D-02F3-49C6-B0C0-2F6C99CCE1F7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295" y="4387422"/>
            <a:ext cx="5560248" cy="4159802"/>
          </a:xfrm>
        </p:spPr>
        <p:txBody>
          <a:bodyPr/>
          <a:lstStyle/>
          <a:p>
            <a:r>
              <a:rPr lang="en-US"/>
              <a:t>Tactic is fine grain adjustment of quality attributes within a pattern</a:t>
            </a:r>
          </a:p>
        </p:txBody>
      </p:sp>
    </p:spTree>
    <p:extLst>
      <p:ext uri="{BB962C8B-B14F-4D97-AF65-F5344CB8AC3E}">
        <p14:creationId xmlns:p14="http://schemas.microsoft.com/office/powerpoint/2010/main" val="207698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81C069-DD82-41BA-B1CB-8691ADC88CF5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295" y="4387422"/>
            <a:ext cx="5560248" cy="4159802"/>
          </a:xfrm>
        </p:spPr>
        <p:txBody>
          <a:bodyPr/>
          <a:lstStyle/>
          <a:p>
            <a:r>
              <a:rPr lang="en-US"/>
              <a:t>Tactic is fine grain adjustment of quality attributes within a pattern</a:t>
            </a:r>
          </a:p>
        </p:txBody>
      </p:sp>
    </p:spTree>
    <p:extLst>
      <p:ext uri="{BB962C8B-B14F-4D97-AF65-F5344CB8AC3E}">
        <p14:creationId xmlns:p14="http://schemas.microsoft.com/office/powerpoint/2010/main" val="2366662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0CCAE-3ABA-4C92-A457-1C742F161B5F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295" y="4387422"/>
            <a:ext cx="5560248" cy="4159802"/>
          </a:xfrm>
        </p:spPr>
        <p:txBody>
          <a:bodyPr/>
          <a:lstStyle/>
          <a:p>
            <a:r>
              <a:rPr lang="en-US"/>
              <a:t>Tactic is fine grain adjustment of quality attributes within a pattern</a:t>
            </a:r>
          </a:p>
        </p:txBody>
      </p:sp>
    </p:spTree>
    <p:extLst>
      <p:ext uri="{BB962C8B-B14F-4D97-AF65-F5344CB8AC3E}">
        <p14:creationId xmlns:p14="http://schemas.microsoft.com/office/powerpoint/2010/main" val="303227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9878A-A18C-4EA4-B5B5-16B9056F2B48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295" y="4387422"/>
            <a:ext cx="5560248" cy="4159802"/>
          </a:xfrm>
        </p:spPr>
        <p:txBody>
          <a:bodyPr/>
          <a:lstStyle/>
          <a:p>
            <a:r>
              <a:rPr lang="en-US"/>
              <a:t>Tactic is fine grain adjustment of quality attributes within a pattern</a:t>
            </a:r>
          </a:p>
        </p:txBody>
      </p:sp>
    </p:spTree>
    <p:extLst>
      <p:ext uri="{BB962C8B-B14F-4D97-AF65-F5344CB8AC3E}">
        <p14:creationId xmlns:p14="http://schemas.microsoft.com/office/powerpoint/2010/main" val="3413973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124FE-7089-4BC2-86F4-ACCB6F5FC802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295" y="4387422"/>
            <a:ext cx="5560248" cy="4159802"/>
          </a:xfrm>
        </p:spPr>
        <p:txBody>
          <a:bodyPr/>
          <a:lstStyle/>
          <a:p>
            <a:r>
              <a:rPr lang="en-US"/>
              <a:t>Tactic is fine grain adjustment of quality attributes within a pattern</a:t>
            </a:r>
          </a:p>
        </p:txBody>
      </p:sp>
    </p:spTree>
    <p:extLst>
      <p:ext uri="{BB962C8B-B14F-4D97-AF65-F5344CB8AC3E}">
        <p14:creationId xmlns:p14="http://schemas.microsoft.com/office/powerpoint/2010/main" val="510269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A995C-7771-47B1-80E1-7246D7BEE9B7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295" y="4387422"/>
            <a:ext cx="5560248" cy="4159802"/>
          </a:xfrm>
        </p:spPr>
        <p:txBody>
          <a:bodyPr/>
          <a:lstStyle/>
          <a:p>
            <a:r>
              <a:rPr lang="en-US"/>
              <a:t>Tactic is fine grain adjustment of quality attributes within a pattern</a:t>
            </a:r>
          </a:p>
        </p:txBody>
      </p:sp>
    </p:spTree>
    <p:extLst>
      <p:ext uri="{BB962C8B-B14F-4D97-AF65-F5344CB8AC3E}">
        <p14:creationId xmlns:p14="http://schemas.microsoft.com/office/powerpoint/2010/main" val="4278409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4979D-1CF3-4FB0-AADE-2D325A6C1ACE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295" y="4387422"/>
            <a:ext cx="5560248" cy="4159802"/>
          </a:xfrm>
        </p:spPr>
        <p:txBody>
          <a:bodyPr/>
          <a:lstStyle/>
          <a:p>
            <a:r>
              <a:rPr lang="en-US"/>
              <a:t>Tactic is fine grain adjustment of quality attributes within a pattern</a:t>
            </a:r>
          </a:p>
        </p:txBody>
      </p:sp>
    </p:spTree>
    <p:extLst>
      <p:ext uri="{BB962C8B-B14F-4D97-AF65-F5344CB8AC3E}">
        <p14:creationId xmlns:p14="http://schemas.microsoft.com/office/powerpoint/2010/main" val="54005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7B156-8440-40C5-9465-BEC2839C060F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295" y="4387422"/>
            <a:ext cx="5560248" cy="4159802"/>
          </a:xfrm>
        </p:spPr>
        <p:txBody>
          <a:bodyPr/>
          <a:lstStyle/>
          <a:p>
            <a:r>
              <a:rPr lang="en-US"/>
              <a:t>Tactic is fine grain adjustment of quality attributes within a pattern</a:t>
            </a:r>
          </a:p>
        </p:txBody>
      </p:sp>
    </p:spTree>
    <p:extLst>
      <p:ext uri="{BB962C8B-B14F-4D97-AF65-F5344CB8AC3E}">
        <p14:creationId xmlns:p14="http://schemas.microsoft.com/office/powerpoint/2010/main" val="2972665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24A44-053E-4680-9B61-A1D1AF786340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295" y="4387422"/>
            <a:ext cx="5560248" cy="4159802"/>
          </a:xfrm>
        </p:spPr>
        <p:txBody>
          <a:bodyPr/>
          <a:lstStyle/>
          <a:p>
            <a:r>
              <a:rPr lang="en-US"/>
              <a:t>Tactic is fine grain adjustment of quality attributes within a pattern</a:t>
            </a:r>
          </a:p>
        </p:txBody>
      </p:sp>
    </p:spTree>
    <p:extLst>
      <p:ext uri="{BB962C8B-B14F-4D97-AF65-F5344CB8AC3E}">
        <p14:creationId xmlns:p14="http://schemas.microsoft.com/office/powerpoint/2010/main" val="286839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72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9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3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6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32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3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9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3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4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8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9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Tactics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6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Ping/Echo Tactic Class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54760" y="4761901"/>
            <a:ext cx="7112000" cy="1379538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 err="1"/>
              <a:t>PingSender</a:t>
            </a:r>
            <a:r>
              <a:rPr lang="en-US" dirty="0"/>
              <a:t> sends a ping message at specified </a:t>
            </a:r>
            <a:r>
              <a:rPr lang="en-US" i="1" dirty="0" err="1"/>
              <a:t>timeIntervals</a:t>
            </a:r>
            <a:r>
              <a:rPr lang="en-US" dirty="0"/>
              <a:t> </a:t>
            </a:r>
          </a:p>
          <a:p>
            <a:r>
              <a:rPr lang="en-US" i="1" dirty="0" err="1"/>
              <a:t>PingSender</a:t>
            </a:r>
            <a:r>
              <a:rPr lang="en-US" dirty="0"/>
              <a:t> waits for an echo from a ping receiver until </a:t>
            </a:r>
            <a:r>
              <a:rPr lang="en-US" i="1" dirty="0" err="1"/>
              <a:t>maxWaitingTime</a:t>
            </a:r>
            <a:endParaRPr lang="en-US" i="1" dirty="0"/>
          </a:p>
          <a:p>
            <a:r>
              <a:rPr lang="en-US" dirty="0"/>
              <a:t>If an echo is not received an exception occurs, and it is detected by the fault monitor.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739" y="1839931"/>
            <a:ext cx="73628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9302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Tactics and QA Interactions (Tradeoffs)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Each tactic </a:t>
            </a:r>
            <a:r>
              <a:rPr lang="en-US" dirty="0"/>
              <a:t>has </a:t>
            </a:r>
            <a:r>
              <a:rPr lang="en-US" b="1" dirty="0"/>
              <a:t>pluses</a:t>
            </a:r>
            <a:r>
              <a:rPr lang="en-US" dirty="0"/>
              <a:t> (its reason for being) and minuses</a:t>
            </a:r>
            <a:r>
              <a:rPr lang="en-US" baseline="0" dirty="0"/>
              <a:t> – </a:t>
            </a:r>
            <a:r>
              <a:rPr lang="en-US" b="1" baseline="0" dirty="0"/>
              <a:t>side effects</a:t>
            </a:r>
            <a:r>
              <a:rPr lang="en-US" baseline="0" dirty="0"/>
              <a:t>.</a:t>
            </a:r>
          </a:p>
          <a:p>
            <a:r>
              <a:rPr lang="en-US" b="1" dirty="0"/>
              <a:t>U</a:t>
            </a:r>
            <a:r>
              <a:rPr lang="en-US" b="1" baseline="0" dirty="0"/>
              <a:t>se other tactics</a:t>
            </a:r>
            <a:r>
              <a:rPr lang="en-US" baseline="0" dirty="0"/>
              <a:t> to help alleviate the minuses.</a:t>
            </a:r>
          </a:p>
          <a:p>
            <a:r>
              <a:rPr lang="en-US" dirty="0"/>
              <a:t>But nothing is free…</a:t>
            </a: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80769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Tactics and Interactions - 1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en-US" dirty="0"/>
              <a:t>For an </a:t>
            </a:r>
            <a:r>
              <a:rPr lang="en-US" b="1" dirty="0"/>
              <a:t>availability</a:t>
            </a:r>
            <a:r>
              <a:rPr lang="en-US" dirty="0"/>
              <a:t> QA, a common </a:t>
            </a:r>
            <a:r>
              <a:rPr lang="en-US" b="1" dirty="0"/>
              <a:t>tactic for detecting faults is Ping/Echo</a:t>
            </a:r>
            <a:r>
              <a:rPr lang="en-US" dirty="0"/>
              <a:t>.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en-US" dirty="0"/>
              <a:t>Common </a:t>
            </a:r>
            <a:r>
              <a:rPr lang="en-US" b="1" dirty="0"/>
              <a:t>side-effects</a:t>
            </a:r>
            <a:r>
              <a:rPr lang="en-US" dirty="0"/>
              <a:t> of Ping/Echo are:</a:t>
            </a:r>
          </a:p>
          <a:p>
            <a:pPr>
              <a:spcBef>
                <a:spcPct val="25000"/>
              </a:spcBef>
            </a:pPr>
            <a:r>
              <a:rPr lang="en-US" sz="2400" b="1" dirty="0"/>
              <a:t>Security</a:t>
            </a:r>
            <a:r>
              <a:rPr lang="en-US" sz="2400" dirty="0"/>
              <a:t>: how to prevent a </a:t>
            </a:r>
            <a:r>
              <a:rPr lang="en-US" sz="2400" b="1" dirty="0"/>
              <a:t>ping flood attack</a:t>
            </a:r>
            <a:r>
              <a:rPr lang="en-US" sz="2400" dirty="0"/>
              <a:t>?</a:t>
            </a:r>
          </a:p>
          <a:p>
            <a:pPr>
              <a:spcBef>
                <a:spcPct val="25000"/>
              </a:spcBef>
            </a:pPr>
            <a:r>
              <a:rPr lang="en-US" sz="2400" b="1" dirty="0"/>
              <a:t>Performance</a:t>
            </a:r>
            <a:r>
              <a:rPr lang="en-US" sz="2400" dirty="0"/>
              <a:t>: how to ensure that the performance overhead of ping/echo is small?</a:t>
            </a:r>
          </a:p>
          <a:p>
            <a:pPr>
              <a:spcBef>
                <a:spcPct val="25000"/>
              </a:spcBef>
            </a:pPr>
            <a:r>
              <a:rPr lang="en-US" sz="2400" b="1" dirty="0"/>
              <a:t>Modifiability</a:t>
            </a:r>
            <a:r>
              <a:rPr lang="en-US" sz="2400" dirty="0"/>
              <a:t>: how to </a:t>
            </a:r>
            <a:r>
              <a:rPr lang="en-US" sz="2400" b="1" dirty="0"/>
              <a:t>add</a:t>
            </a:r>
            <a:r>
              <a:rPr lang="en-US" sz="2400" dirty="0"/>
              <a:t> ping/echo to the </a:t>
            </a:r>
            <a:r>
              <a:rPr lang="en-US" sz="2400" b="1" dirty="0"/>
              <a:t>existing architecture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7813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Tactics and Interactions - 2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2010310" y="1974350"/>
            <a:ext cx="4648200" cy="3657600"/>
            <a:chOff x="2133600" y="1676400"/>
            <a:chExt cx="4648200" cy="3657600"/>
          </a:xfrm>
        </p:grpSpPr>
        <p:sp>
          <p:nvSpPr>
            <p:cNvPr id="799749" name="Rectangle 5"/>
            <p:cNvSpPr>
              <a:spLocks noChangeArrowheads="1"/>
            </p:cNvSpPr>
            <p:nvPr/>
          </p:nvSpPr>
          <p:spPr bwMode="auto">
            <a:xfrm>
              <a:off x="3276600" y="1676400"/>
              <a:ext cx="2057400" cy="99060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System</a:t>
              </a:r>
            </a:p>
          </p:txBody>
        </p:sp>
        <p:sp>
          <p:nvSpPr>
            <p:cNvPr id="799751" name="Line 7"/>
            <p:cNvSpPr>
              <a:spLocks noChangeShapeType="1"/>
            </p:cNvSpPr>
            <p:nvPr/>
          </p:nvSpPr>
          <p:spPr bwMode="auto">
            <a:xfrm>
              <a:off x="4343400" y="26670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9752" name="Oval 8"/>
            <p:cNvSpPr>
              <a:spLocks noChangeArrowheads="1"/>
            </p:cNvSpPr>
            <p:nvPr/>
          </p:nvSpPr>
          <p:spPr bwMode="auto">
            <a:xfrm>
              <a:off x="3352800" y="3276600"/>
              <a:ext cx="1981200" cy="457200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Ping/Echo</a:t>
              </a:r>
            </a:p>
          </p:txBody>
        </p:sp>
        <p:sp>
          <p:nvSpPr>
            <p:cNvPr id="799755" name="AutoShape 11"/>
            <p:cNvSpPr>
              <a:spLocks noChangeArrowheads="1"/>
            </p:cNvSpPr>
            <p:nvPr/>
          </p:nvSpPr>
          <p:spPr bwMode="auto">
            <a:xfrm>
              <a:off x="2133600" y="4572000"/>
              <a:ext cx="1295400" cy="762000"/>
            </a:xfrm>
            <a:prstGeom prst="roundRect">
              <a:avLst>
                <a:gd name="adj" fmla="val 16667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Add to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system</a:t>
              </a:r>
            </a:p>
          </p:txBody>
        </p:sp>
        <p:sp>
          <p:nvSpPr>
            <p:cNvPr id="799757" name="Line 13"/>
            <p:cNvSpPr>
              <a:spLocks noChangeShapeType="1"/>
            </p:cNvSpPr>
            <p:nvPr/>
          </p:nvSpPr>
          <p:spPr bwMode="auto">
            <a:xfrm flipH="1">
              <a:off x="2819400" y="3733800"/>
              <a:ext cx="15240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9758" name="AutoShape 14"/>
            <p:cNvSpPr>
              <a:spLocks noChangeArrowheads="1"/>
            </p:cNvSpPr>
            <p:nvPr/>
          </p:nvSpPr>
          <p:spPr bwMode="auto">
            <a:xfrm>
              <a:off x="3695700" y="4572000"/>
              <a:ext cx="1295400" cy="762000"/>
            </a:xfrm>
            <a:prstGeom prst="roundRect">
              <a:avLst>
                <a:gd name="adj" fmla="val 16667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Ping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flood</a:t>
              </a:r>
            </a:p>
          </p:txBody>
        </p:sp>
        <p:sp>
          <p:nvSpPr>
            <p:cNvPr id="799759" name="Line 15"/>
            <p:cNvSpPr>
              <a:spLocks noChangeShapeType="1"/>
            </p:cNvSpPr>
            <p:nvPr/>
          </p:nvSpPr>
          <p:spPr bwMode="auto">
            <a:xfrm>
              <a:off x="4343400" y="37338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9760" name="AutoShape 16"/>
            <p:cNvSpPr>
              <a:spLocks noChangeArrowheads="1"/>
            </p:cNvSpPr>
            <p:nvPr/>
          </p:nvSpPr>
          <p:spPr bwMode="auto">
            <a:xfrm>
              <a:off x="5257800" y="4572000"/>
              <a:ext cx="1524000" cy="762000"/>
            </a:xfrm>
            <a:prstGeom prst="roundRect">
              <a:avLst>
                <a:gd name="adj" fmla="val 16667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cs typeface="Arial" charset="0"/>
                </a:rPr>
                <a:t>Performance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cs typeface="Arial" charset="0"/>
                </a:rPr>
                <a:t>overhead</a:t>
              </a:r>
            </a:p>
          </p:txBody>
        </p:sp>
        <p:sp>
          <p:nvSpPr>
            <p:cNvPr id="799761" name="Line 17"/>
            <p:cNvSpPr>
              <a:spLocks noChangeShapeType="1"/>
            </p:cNvSpPr>
            <p:nvPr/>
          </p:nvSpPr>
          <p:spPr bwMode="auto">
            <a:xfrm>
              <a:off x="4343400" y="3733800"/>
              <a:ext cx="1600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781800" y="4581525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644870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Tactics and Interactions - 3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en-US" dirty="0"/>
              <a:t>A </a:t>
            </a:r>
            <a:r>
              <a:rPr lang="en-US" b="1" dirty="0"/>
              <a:t>tactic</a:t>
            </a:r>
            <a:r>
              <a:rPr lang="en-US" dirty="0"/>
              <a:t> to address the </a:t>
            </a:r>
            <a:r>
              <a:rPr lang="en-US" b="1" dirty="0"/>
              <a:t>performance</a:t>
            </a:r>
            <a:r>
              <a:rPr lang="en-US" dirty="0"/>
              <a:t> side-effect is “</a:t>
            </a:r>
            <a:r>
              <a:rPr lang="en-US" b="1" dirty="0"/>
              <a:t>Increase Available Resources</a:t>
            </a:r>
            <a:r>
              <a:rPr lang="en-US" dirty="0"/>
              <a:t>”.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en-US" dirty="0"/>
              <a:t>Common </a:t>
            </a:r>
            <a:r>
              <a:rPr lang="en-US" b="1" dirty="0"/>
              <a:t>side effects of Increase Available Resources</a:t>
            </a:r>
            <a:r>
              <a:rPr lang="en-US" dirty="0"/>
              <a:t> are:</a:t>
            </a:r>
          </a:p>
          <a:p>
            <a:pPr>
              <a:spcBef>
                <a:spcPct val="25000"/>
              </a:spcBef>
            </a:pPr>
            <a:r>
              <a:rPr lang="en-US" b="1" dirty="0"/>
              <a:t>C</a:t>
            </a:r>
            <a:r>
              <a:rPr lang="en-US" sz="2400" b="1" dirty="0"/>
              <a:t>ost</a:t>
            </a:r>
            <a:r>
              <a:rPr lang="en-US" sz="2400" dirty="0"/>
              <a:t>: increased resources cost more</a:t>
            </a:r>
          </a:p>
          <a:p>
            <a:pPr>
              <a:spcBef>
                <a:spcPct val="25000"/>
              </a:spcBef>
            </a:pPr>
            <a:r>
              <a:rPr lang="en-US" b="1" dirty="0"/>
              <a:t>P</a:t>
            </a:r>
            <a:r>
              <a:rPr lang="en-US" sz="2400" b="1" dirty="0"/>
              <a:t>erformance</a:t>
            </a:r>
            <a:r>
              <a:rPr lang="en-US" sz="2400" dirty="0"/>
              <a:t>: how to </a:t>
            </a:r>
            <a:r>
              <a:rPr lang="en-US" sz="2400" b="1" dirty="0"/>
              <a:t>utilize</a:t>
            </a:r>
            <a:r>
              <a:rPr lang="en-US" sz="2400" dirty="0"/>
              <a:t> the increase </a:t>
            </a:r>
            <a:r>
              <a:rPr lang="en-US" sz="2400" b="1" dirty="0"/>
              <a:t>resources efficiently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9875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Tactics and Interactions - 4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1685818" y="1768183"/>
            <a:ext cx="5257800" cy="4533900"/>
            <a:chOff x="2209800" y="1143000"/>
            <a:chExt cx="5257800" cy="4533900"/>
          </a:xfrm>
        </p:grpSpPr>
        <p:sp>
          <p:nvSpPr>
            <p:cNvPr id="804867" name="Rectangle 3"/>
            <p:cNvSpPr>
              <a:spLocks noChangeArrowheads="1"/>
            </p:cNvSpPr>
            <p:nvPr/>
          </p:nvSpPr>
          <p:spPr bwMode="auto">
            <a:xfrm>
              <a:off x="3352800" y="1143000"/>
              <a:ext cx="2057400" cy="74295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cs typeface="Arial" charset="0"/>
                </a:rPr>
                <a:t>System</a:t>
              </a:r>
            </a:p>
          </p:txBody>
        </p:sp>
        <p:sp>
          <p:nvSpPr>
            <p:cNvPr id="804868" name="Line 4"/>
            <p:cNvSpPr>
              <a:spLocks noChangeShapeType="1"/>
            </p:cNvSpPr>
            <p:nvPr/>
          </p:nvSpPr>
          <p:spPr bwMode="auto">
            <a:xfrm>
              <a:off x="4419600" y="188595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04869" name="Oval 5"/>
            <p:cNvSpPr>
              <a:spLocks noChangeArrowheads="1"/>
            </p:cNvSpPr>
            <p:nvPr/>
          </p:nvSpPr>
          <p:spPr bwMode="auto">
            <a:xfrm>
              <a:off x="3429000" y="2343150"/>
              <a:ext cx="1981200" cy="342900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cs typeface="Arial" charset="0"/>
                </a:rPr>
                <a:t>Ping/Echo</a:t>
              </a:r>
            </a:p>
          </p:txBody>
        </p:sp>
        <p:sp>
          <p:nvSpPr>
            <p:cNvPr id="804871" name="AutoShape 7"/>
            <p:cNvSpPr>
              <a:spLocks noChangeArrowheads="1"/>
            </p:cNvSpPr>
            <p:nvPr/>
          </p:nvSpPr>
          <p:spPr bwMode="auto">
            <a:xfrm>
              <a:off x="2209800" y="3314700"/>
              <a:ext cx="1295400" cy="571500"/>
            </a:xfrm>
            <a:prstGeom prst="roundRect">
              <a:avLst>
                <a:gd name="adj" fmla="val 16667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cs typeface="Arial" charset="0"/>
                </a:rPr>
                <a:t>Add to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cs typeface="Arial" charset="0"/>
                </a:rPr>
                <a:t>system</a:t>
              </a:r>
            </a:p>
          </p:txBody>
        </p:sp>
        <p:sp>
          <p:nvSpPr>
            <p:cNvPr id="804872" name="Line 8"/>
            <p:cNvSpPr>
              <a:spLocks noChangeShapeType="1"/>
            </p:cNvSpPr>
            <p:nvPr/>
          </p:nvSpPr>
          <p:spPr bwMode="auto">
            <a:xfrm flipH="1">
              <a:off x="2895600" y="2686050"/>
              <a:ext cx="1524000" cy="628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04873" name="AutoShape 9"/>
            <p:cNvSpPr>
              <a:spLocks noChangeArrowheads="1"/>
            </p:cNvSpPr>
            <p:nvPr/>
          </p:nvSpPr>
          <p:spPr bwMode="auto">
            <a:xfrm>
              <a:off x="3771900" y="3314700"/>
              <a:ext cx="1295400" cy="571500"/>
            </a:xfrm>
            <a:prstGeom prst="roundRect">
              <a:avLst>
                <a:gd name="adj" fmla="val 16667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Ping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flood</a:t>
              </a:r>
            </a:p>
          </p:txBody>
        </p:sp>
        <p:sp>
          <p:nvSpPr>
            <p:cNvPr id="804874" name="Line 10"/>
            <p:cNvSpPr>
              <a:spLocks noChangeShapeType="1"/>
            </p:cNvSpPr>
            <p:nvPr/>
          </p:nvSpPr>
          <p:spPr bwMode="auto">
            <a:xfrm>
              <a:off x="4419600" y="2686050"/>
              <a:ext cx="0" cy="628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04875" name="AutoShape 11"/>
            <p:cNvSpPr>
              <a:spLocks noChangeArrowheads="1"/>
            </p:cNvSpPr>
            <p:nvPr/>
          </p:nvSpPr>
          <p:spPr bwMode="auto">
            <a:xfrm>
              <a:off x="5334000" y="3314700"/>
              <a:ext cx="1295400" cy="571500"/>
            </a:xfrm>
            <a:prstGeom prst="roundRect">
              <a:avLst>
                <a:gd name="adj" fmla="val 16667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cs typeface="Arial" charset="0"/>
                </a:rPr>
                <a:t>Performance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cs typeface="Arial" charset="0"/>
                </a:rPr>
                <a:t>overhead</a:t>
              </a:r>
            </a:p>
          </p:txBody>
        </p:sp>
        <p:sp>
          <p:nvSpPr>
            <p:cNvPr id="804876" name="Line 12"/>
            <p:cNvSpPr>
              <a:spLocks noChangeShapeType="1"/>
            </p:cNvSpPr>
            <p:nvPr/>
          </p:nvSpPr>
          <p:spPr bwMode="auto">
            <a:xfrm>
              <a:off x="4419600" y="2686050"/>
              <a:ext cx="1600200" cy="628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04878" name="Line 14"/>
            <p:cNvSpPr>
              <a:spLocks noChangeShapeType="1"/>
            </p:cNvSpPr>
            <p:nvPr/>
          </p:nvSpPr>
          <p:spPr bwMode="auto">
            <a:xfrm>
              <a:off x="6019800" y="386715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04879" name="Oval 15"/>
            <p:cNvSpPr>
              <a:spLocks noChangeArrowheads="1"/>
            </p:cNvSpPr>
            <p:nvPr/>
          </p:nvSpPr>
          <p:spPr bwMode="auto">
            <a:xfrm>
              <a:off x="5029200" y="4038600"/>
              <a:ext cx="2057400" cy="609600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cs typeface="Arial" charset="0"/>
                </a:rPr>
                <a:t>Increase Available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cs typeface="Arial" charset="0"/>
                </a:rPr>
                <a:t>Resources</a:t>
              </a:r>
            </a:p>
          </p:txBody>
        </p:sp>
        <p:sp>
          <p:nvSpPr>
            <p:cNvPr id="804881" name="AutoShape 17"/>
            <p:cNvSpPr>
              <a:spLocks noChangeArrowheads="1"/>
            </p:cNvSpPr>
            <p:nvPr/>
          </p:nvSpPr>
          <p:spPr bwMode="auto">
            <a:xfrm>
              <a:off x="4724400" y="5105400"/>
              <a:ext cx="1295400" cy="571500"/>
            </a:xfrm>
            <a:prstGeom prst="roundRect">
              <a:avLst>
                <a:gd name="adj" fmla="val 16667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cs typeface="Arial" charset="0"/>
                </a:rPr>
                <a:t>Cost</a:t>
              </a:r>
            </a:p>
          </p:txBody>
        </p:sp>
        <p:sp>
          <p:nvSpPr>
            <p:cNvPr id="804882" name="Line 18"/>
            <p:cNvSpPr>
              <a:spLocks noChangeShapeType="1"/>
            </p:cNvSpPr>
            <p:nvPr/>
          </p:nvSpPr>
          <p:spPr bwMode="auto">
            <a:xfrm flipH="1">
              <a:off x="5410200" y="4667250"/>
              <a:ext cx="609600" cy="438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04885" name="AutoShape 21"/>
            <p:cNvSpPr>
              <a:spLocks noChangeArrowheads="1"/>
            </p:cNvSpPr>
            <p:nvPr/>
          </p:nvSpPr>
          <p:spPr bwMode="auto">
            <a:xfrm>
              <a:off x="6172200" y="5105400"/>
              <a:ext cx="1295400" cy="571500"/>
            </a:xfrm>
            <a:prstGeom prst="roundRect">
              <a:avLst>
                <a:gd name="adj" fmla="val 16667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cs typeface="Arial" charset="0"/>
                </a:rPr>
                <a:t>Resource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cs typeface="Arial" charset="0"/>
                </a:rPr>
                <a:t>Utilization</a:t>
              </a:r>
            </a:p>
          </p:txBody>
        </p:sp>
        <p:sp>
          <p:nvSpPr>
            <p:cNvPr id="804886" name="Line 22"/>
            <p:cNvSpPr>
              <a:spLocks noChangeShapeType="1"/>
            </p:cNvSpPr>
            <p:nvPr/>
          </p:nvSpPr>
          <p:spPr bwMode="auto">
            <a:xfrm>
              <a:off x="6019800" y="4667250"/>
              <a:ext cx="838200" cy="438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210746" y="5693167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75599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Tactics and Interactions - 5</a:t>
            </a:r>
          </a:p>
        </p:txBody>
      </p:sp>
      <p:sp>
        <p:nvSpPr>
          <p:cNvPr id="806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en-US" dirty="0"/>
              <a:t>A </a:t>
            </a:r>
            <a:r>
              <a:rPr lang="en-US" b="1" dirty="0"/>
              <a:t>tactic</a:t>
            </a:r>
            <a:r>
              <a:rPr lang="en-US" dirty="0"/>
              <a:t> to address the </a:t>
            </a:r>
            <a:r>
              <a:rPr lang="en-US" b="1" dirty="0"/>
              <a:t>efficient use of resources </a:t>
            </a:r>
            <a:r>
              <a:rPr lang="en-US" dirty="0"/>
              <a:t>side-effect is “</a:t>
            </a:r>
            <a:r>
              <a:rPr lang="en-US" b="1" dirty="0"/>
              <a:t>Scheduling Policy</a:t>
            </a:r>
            <a:r>
              <a:rPr lang="en-US" dirty="0"/>
              <a:t>”.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en-US" dirty="0"/>
              <a:t>Common </a:t>
            </a:r>
            <a:r>
              <a:rPr lang="en-US" b="1" dirty="0"/>
              <a:t>side effects of Scheduling Policy</a:t>
            </a:r>
            <a:r>
              <a:rPr lang="en-US" dirty="0"/>
              <a:t> are:</a:t>
            </a:r>
          </a:p>
          <a:p>
            <a:pPr>
              <a:spcBef>
                <a:spcPct val="25000"/>
              </a:spcBef>
            </a:pPr>
            <a:r>
              <a:rPr lang="en-US" sz="2400" b="1" dirty="0"/>
              <a:t>Modifiability: how to add </a:t>
            </a:r>
            <a:r>
              <a:rPr lang="en-US" sz="2400" dirty="0"/>
              <a:t>the scheduling policy to the existing architecture</a:t>
            </a:r>
          </a:p>
          <a:p>
            <a:pPr>
              <a:spcBef>
                <a:spcPct val="25000"/>
              </a:spcBef>
            </a:pPr>
            <a:r>
              <a:rPr lang="en-US" sz="2400" b="1" dirty="0"/>
              <a:t>Modifiability: how to change </a:t>
            </a:r>
            <a:r>
              <a:rPr lang="en-US" sz="2400" dirty="0"/>
              <a:t>the scheduling policy in the future?</a:t>
            </a:r>
          </a:p>
        </p:txBody>
      </p:sp>
    </p:spTree>
    <p:extLst>
      <p:ext uri="{BB962C8B-B14F-4D97-AF65-F5344CB8AC3E}">
        <p14:creationId xmlns:p14="http://schemas.microsoft.com/office/powerpoint/2010/main" val="3180364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Tactics and Interactions – 6</a:t>
            </a:r>
          </a:p>
        </p:txBody>
      </p:sp>
      <p:grpSp>
        <p:nvGrpSpPr>
          <p:cNvPr id="2" name="Group 23"/>
          <p:cNvGrpSpPr/>
          <p:nvPr/>
        </p:nvGrpSpPr>
        <p:grpSpPr>
          <a:xfrm>
            <a:off x="1726915" y="1881027"/>
            <a:ext cx="6067425" cy="4737100"/>
            <a:chOff x="2209800" y="1295400"/>
            <a:chExt cx="6067425" cy="4737100"/>
          </a:xfrm>
        </p:grpSpPr>
        <p:sp>
          <p:nvSpPr>
            <p:cNvPr id="808963" name="Rectangle 3"/>
            <p:cNvSpPr>
              <a:spLocks noChangeArrowheads="1"/>
            </p:cNvSpPr>
            <p:nvPr/>
          </p:nvSpPr>
          <p:spPr bwMode="auto">
            <a:xfrm>
              <a:off x="3352800" y="1295400"/>
              <a:ext cx="2057400" cy="523875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System</a:t>
              </a:r>
            </a:p>
          </p:txBody>
        </p:sp>
        <p:sp>
          <p:nvSpPr>
            <p:cNvPr id="808964" name="Line 4"/>
            <p:cNvSpPr>
              <a:spLocks noChangeShapeType="1"/>
            </p:cNvSpPr>
            <p:nvPr/>
          </p:nvSpPr>
          <p:spPr bwMode="auto">
            <a:xfrm>
              <a:off x="4419600" y="1819275"/>
              <a:ext cx="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08965" name="Oval 5"/>
            <p:cNvSpPr>
              <a:spLocks noChangeArrowheads="1"/>
            </p:cNvSpPr>
            <p:nvPr/>
          </p:nvSpPr>
          <p:spPr bwMode="auto">
            <a:xfrm>
              <a:off x="3429000" y="2049463"/>
              <a:ext cx="1981200" cy="277812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Ping/Echo</a:t>
              </a:r>
            </a:p>
          </p:txBody>
        </p:sp>
        <p:sp>
          <p:nvSpPr>
            <p:cNvPr id="808967" name="AutoShape 7"/>
            <p:cNvSpPr>
              <a:spLocks noChangeArrowheads="1"/>
            </p:cNvSpPr>
            <p:nvPr/>
          </p:nvSpPr>
          <p:spPr bwMode="auto">
            <a:xfrm>
              <a:off x="2209800" y="2665413"/>
              <a:ext cx="1295400" cy="460375"/>
            </a:xfrm>
            <a:prstGeom prst="roundRect">
              <a:avLst>
                <a:gd name="adj" fmla="val 16667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Add to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system</a:t>
              </a:r>
            </a:p>
          </p:txBody>
        </p:sp>
        <p:sp>
          <p:nvSpPr>
            <p:cNvPr id="808968" name="Line 8"/>
            <p:cNvSpPr>
              <a:spLocks noChangeShapeType="1"/>
            </p:cNvSpPr>
            <p:nvPr/>
          </p:nvSpPr>
          <p:spPr bwMode="auto">
            <a:xfrm flipH="1">
              <a:off x="2895600" y="2327275"/>
              <a:ext cx="1524000" cy="338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08969" name="AutoShape 9"/>
            <p:cNvSpPr>
              <a:spLocks noChangeArrowheads="1"/>
            </p:cNvSpPr>
            <p:nvPr/>
          </p:nvSpPr>
          <p:spPr bwMode="auto">
            <a:xfrm>
              <a:off x="3771900" y="2665413"/>
              <a:ext cx="1295400" cy="460375"/>
            </a:xfrm>
            <a:prstGeom prst="roundRect">
              <a:avLst>
                <a:gd name="adj" fmla="val 16667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Ping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flood</a:t>
              </a:r>
            </a:p>
          </p:txBody>
        </p:sp>
        <p:sp>
          <p:nvSpPr>
            <p:cNvPr id="808970" name="Line 10"/>
            <p:cNvSpPr>
              <a:spLocks noChangeShapeType="1"/>
            </p:cNvSpPr>
            <p:nvPr/>
          </p:nvSpPr>
          <p:spPr bwMode="auto">
            <a:xfrm>
              <a:off x="4419600" y="2327275"/>
              <a:ext cx="0" cy="338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08971" name="AutoShape 11"/>
            <p:cNvSpPr>
              <a:spLocks noChangeArrowheads="1"/>
            </p:cNvSpPr>
            <p:nvPr/>
          </p:nvSpPr>
          <p:spPr bwMode="auto">
            <a:xfrm>
              <a:off x="5334000" y="2665413"/>
              <a:ext cx="1295400" cy="460375"/>
            </a:xfrm>
            <a:prstGeom prst="roundRect">
              <a:avLst>
                <a:gd name="adj" fmla="val 16667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Performance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overhead</a:t>
              </a:r>
            </a:p>
          </p:txBody>
        </p:sp>
        <p:sp>
          <p:nvSpPr>
            <p:cNvPr id="808972" name="Line 12"/>
            <p:cNvSpPr>
              <a:spLocks noChangeShapeType="1"/>
            </p:cNvSpPr>
            <p:nvPr/>
          </p:nvSpPr>
          <p:spPr bwMode="auto">
            <a:xfrm>
              <a:off x="4419600" y="2327275"/>
              <a:ext cx="1600200" cy="338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08973" name="Line 13"/>
            <p:cNvSpPr>
              <a:spLocks noChangeShapeType="1"/>
            </p:cNvSpPr>
            <p:nvPr/>
          </p:nvSpPr>
          <p:spPr bwMode="auto">
            <a:xfrm>
              <a:off x="6019800" y="3111500"/>
              <a:ext cx="0" cy="368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08974" name="Oval 14"/>
            <p:cNvSpPr>
              <a:spLocks noChangeArrowheads="1"/>
            </p:cNvSpPr>
            <p:nvPr/>
          </p:nvSpPr>
          <p:spPr bwMode="auto">
            <a:xfrm>
              <a:off x="5029200" y="3249613"/>
              <a:ext cx="2057400" cy="492125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Increase Available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Resources</a:t>
              </a:r>
            </a:p>
          </p:txBody>
        </p:sp>
        <p:sp>
          <p:nvSpPr>
            <p:cNvPr id="808975" name="AutoShape 15"/>
            <p:cNvSpPr>
              <a:spLocks noChangeArrowheads="1"/>
            </p:cNvSpPr>
            <p:nvPr/>
          </p:nvSpPr>
          <p:spPr bwMode="auto">
            <a:xfrm>
              <a:off x="4724400" y="4110038"/>
              <a:ext cx="1295400" cy="461962"/>
            </a:xfrm>
            <a:prstGeom prst="roundRect">
              <a:avLst>
                <a:gd name="adj" fmla="val 16667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Cost</a:t>
              </a:r>
            </a:p>
          </p:txBody>
        </p:sp>
        <p:sp>
          <p:nvSpPr>
            <p:cNvPr id="808976" name="Line 16"/>
            <p:cNvSpPr>
              <a:spLocks noChangeShapeType="1"/>
            </p:cNvSpPr>
            <p:nvPr/>
          </p:nvSpPr>
          <p:spPr bwMode="auto">
            <a:xfrm flipH="1">
              <a:off x="5410200" y="3757613"/>
              <a:ext cx="609600" cy="35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08977" name="AutoShape 17"/>
            <p:cNvSpPr>
              <a:spLocks noChangeArrowheads="1"/>
            </p:cNvSpPr>
            <p:nvPr/>
          </p:nvSpPr>
          <p:spPr bwMode="auto">
            <a:xfrm>
              <a:off x="6172200" y="4110038"/>
              <a:ext cx="1295400" cy="461962"/>
            </a:xfrm>
            <a:prstGeom prst="roundRect">
              <a:avLst>
                <a:gd name="adj" fmla="val 16667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Resource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Utilization</a:t>
              </a:r>
            </a:p>
          </p:txBody>
        </p:sp>
        <p:sp>
          <p:nvSpPr>
            <p:cNvPr id="808978" name="Line 18"/>
            <p:cNvSpPr>
              <a:spLocks noChangeShapeType="1"/>
            </p:cNvSpPr>
            <p:nvPr/>
          </p:nvSpPr>
          <p:spPr bwMode="auto">
            <a:xfrm>
              <a:off x="6019800" y="3757613"/>
              <a:ext cx="838200" cy="35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08980" name="Line 20"/>
            <p:cNvSpPr>
              <a:spLocks noChangeShapeType="1"/>
            </p:cNvSpPr>
            <p:nvPr/>
          </p:nvSpPr>
          <p:spPr bwMode="auto">
            <a:xfrm>
              <a:off x="6829425" y="4572000"/>
              <a:ext cx="0" cy="368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08981" name="Oval 21"/>
            <p:cNvSpPr>
              <a:spLocks noChangeArrowheads="1"/>
            </p:cNvSpPr>
            <p:nvPr/>
          </p:nvSpPr>
          <p:spPr bwMode="auto">
            <a:xfrm>
              <a:off x="5838825" y="4710113"/>
              <a:ext cx="2057400" cy="492125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Scheduling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Policy</a:t>
              </a:r>
            </a:p>
          </p:txBody>
        </p:sp>
        <p:sp>
          <p:nvSpPr>
            <p:cNvPr id="808982" name="AutoShape 22"/>
            <p:cNvSpPr>
              <a:spLocks noChangeArrowheads="1"/>
            </p:cNvSpPr>
            <p:nvPr/>
          </p:nvSpPr>
          <p:spPr bwMode="auto">
            <a:xfrm>
              <a:off x="5534025" y="5570538"/>
              <a:ext cx="1295400" cy="461962"/>
            </a:xfrm>
            <a:prstGeom prst="roundRect">
              <a:avLst>
                <a:gd name="adj" fmla="val 16667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Add to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system</a:t>
              </a:r>
            </a:p>
          </p:txBody>
        </p:sp>
        <p:sp>
          <p:nvSpPr>
            <p:cNvPr id="808983" name="Line 23"/>
            <p:cNvSpPr>
              <a:spLocks noChangeShapeType="1"/>
            </p:cNvSpPr>
            <p:nvPr/>
          </p:nvSpPr>
          <p:spPr bwMode="auto">
            <a:xfrm flipH="1">
              <a:off x="6219825" y="5218113"/>
              <a:ext cx="609600" cy="35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08984" name="AutoShape 24"/>
            <p:cNvSpPr>
              <a:spLocks noChangeArrowheads="1"/>
            </p:cNvSpPr>
            <p:nvPr/>
          </p:nvSpPr>
          <p:spPr bwMode="auto">
            <a:xfrm>
              <a:off x="6981825" y="5570538"/>
              <a:ext cx="1295400" cy="461962"/>
            </a:xfrm>
            <a:prstGeom prst="roundRect">
              <a:avLst>
                <a:gd name="adj" fmla="val 16667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Modify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policy</a:t>
              </a:r>
            </a:p>
          </p:txBody>
        </p:sp>
        <p:sp>
          <p:nvSpPr>
            <p:cNvPr id="808985" name="Line 25"/>
            <p:cNvSpPr>
              <a:spLocks noChangeShapeType="1"/>
            </p:cNvSpPr>
            <p:nvPr/>
          </p:nvSpPr>
          <p:spPr bwMode="auto">
            <a:xfrm>
              <a:off x="6829425" y="5218113"/>
              <a:ext cx="838200" cy="35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545348" y="5656786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140822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Tactics and Interactions - 7</a:t>
            </a:r>
          </a:p>
        </p:txBody>
      </p:sp>
      <p:sp>
        <p:nvSpPr>
          <p:cNvPr id="81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en-US" dirty="0"/>
              <a:t>A </a:t>
            </a:r>
            <a:r>
              <a:rPr lang="en-US" b="1" dirty="0"/>
              <a:t>tactic</a:t>
            </a:r>
            <a:r>
              <a:rPr lang="en-US" dirty="0"/>
              <a:t> to address the </a:t>
            </a:r>
            <a:r>
              <a:rPr lang="en-US" b="1" dirty="0"/>
              <a:t>addition of the scheduler </a:t>
            </a:r>
            <a:r>
              <a:rPr lang="en-US" dirty="0"/>
              <a:t>to the system is “</a:t>
            </a:r>
            <a:r>
              <a:rPr lang="en-US" b="1" dirty="0"/>
              <a:t>Use an Intermediary</a:t>
            </a:r>
            <a:r>
              <a:rPr lang="en-US" dirty="0"/>
              <a:t>”.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en-US" dirty="0"/>
              <a:t>Common </a:t>
            </a:r>
            <a:r>
              <a:rPr lang="en-US" b="1" dirty="0"/>
              <a:t>side effects of Use an Intermediary</a:t>
            </a:r>
            <a:r>
              <a:rPr lang="en-US" dirty="0"/>
              <a:t> are:</a:t>
            </a:r>
          </a:p>
          <a:p>
            <a:pPr>
              <a:spcBef>
                <a:spcPct val="25000"/>
              </a:spcBef>
            </a:pPr>
            <a:r>
              <a:rPr lang="en-US" sz="2400" b="1" dirty="0"/>
              <a:t>Modifiability</a:t>
            </a:r>
            <a:r>
              <a:rPr lang="en-US" sz="2400" dirty="0"/>
              <a:t>: how to </a:t>
            </a:r>
            <a:r>
              <a:rPr lang="en-US" sz="2400" b="1" dirty="0"/>
              <a:t>ensure</a:t>
            </a:r>
            <a:r>
              <a:rPr lang="en-US" sz="2400" dirty="0"/>
              <a:t> that </a:t>
            </a:r>
            <a:r>
              <a:rPr lang="en-US" sz="2400" b="1" dirty="0"/>
              <a:t>all communication passes through </a:t>
            </a:r>
            <a:r>
              <a:rPr lang="en-US" sz="2400" dirty="0"/>
              <a:t>the intermediary?</a:t>
            </a:r>
          </a:p>
        </p:txBody>
      </p:sp>
    </p:spTree>
    <p:extLst>
      <p:ext uri="{BB962C8B-B14F-4D97-AF65-F5344CB8AC3E}">
        <p14:creationId xmlns:p14="http://schemas.microsoft.com/office/powerpoint/2010/main" val="2239231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Tactics and Interactions - 8</a:t>
            </a:r>
          </a:p>
        </p:txBody>
      </p:sp>
      <p:grpSp>
        <p:nvGrpSpPr>
          <p:cNvPr id="2" name="Group 27"/>
          <p:cNvGrpSpPr/>
          <p:nvPr/>
        </p:nvGrpSpPr>
        <p:grpSpPr>
          <a:xfrm>
            <a:off x="1335800" y="1872473"/>
            <a:ext cx="6067425" cy="4532313"/>
            <a:chOff x="1676400" y="1066800"/>
            <a:chExt cx="6067425" cy="4532313"/>
          </a:xfrm>
        </p:grpSpPr>
        <p:sp>
          <p:nvSpPr>
            <p:cNvPr id="813059" name="Rectangle 3"/>
            <p:cNvSpPr>
              <a:spLocks noChangeArrowheads="1"/>
            </p:cNvSpPr>
            <p:nvPr/>
          </p:nvSpPr>
          <p:spPr bwMode="auto">
            <a:xfrm>
              <a:off x="2819400" y="1066800"/>
              <a:ext cx="2057400" cy="38735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System</a:t>
              </a:r>
            </a:p>
          </p:txBody>
        </p:sp>
        <p:sp>
          <p:nvSpPr>
            <p:cNvPr id="813060" name="Line 4"/>
            <p:cNvSpPr>
              <a:spLocks noChangeShapeType="1"/>
            </p:cNvSpPr>
            <p:nvPr/>
          </p:nvSpPr>
          <p:spPr bwMode="auto">
            <a:xfrm>
              <a:off x="3886200" y="1454150"/>
              <a:ext cx="0" cy="169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13061" name="Oval 5"/>
            <p:cNvSpPr>
              <a:spLocks noChangeArrowheads="1"/>
            </p:cNvSpPr>
            <p:nvPr/>
          </p:nvSpPr>
          <p:spPr bwMode="auto">
            <a:xfrm>
              <a:off x="2895600" y="1624013"/>
              <a:ext cx="1981200" cy="206375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Ping/Echo</a:t>
              </a:r>
            </a:p>
          </p:txBody>
        </p:sp>
        <p:sp>
          <p:nvSpPr>
            <p:cNvPr id="813062" name="AutoShape 6"/>
            <p:cNvSpPr>
              <a:spLocks noChangeArrowheads="1"/>
            </p:cNvSpPr>
            <p:nvPr/>
          </p:nvSpPr>
          <p:spPr bwMode="auto">
            <a:xfrm>
              <a:off x="1676400" y="2081213"/>
              <a:ext cx="1295400" cy="339725"/>
            </a:xfrm>
            <a:prstGeom prst="roundRect">
              <a:avLst>
                <a:gd name="adj" fmla="val 16667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Add to 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system</a:t>
              </a:r>
            </a:p>
          </p:txBody>
        </p:sp>
        <p:sp>
          <p:nvSpPr>
            <p:cNvPr id="813063" name="Line 7"/>
            <p:cNvSpPr>
              <a:spLocks noChangeShapeType="1"/>
            </p:cNvSpPr>
            <p:nvPr/>
          </p:nvSpPr>
          <p:spPr bwMode="auto">
            <a:xfrm flipH="1">
              <a:off x="2362200" y="1830388"/>
              <a:ext cx="152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13064" name="AutoShape 8"/>
            <p:cNvSpPr>
              <a:spLocks noChangeArrowheads="1"/>
            </p:cNvSpPr>
            <p:nvPr/>
          </p:nvSpPr>
          <p:spPr bwMode="auto">
            <a:xfrm>
              <a:off x="3238500" y="2081213"/>
              <a:ext cx="1295400" cy="339725"/>
            </a:xfrm>
            <a:prstGeom prst="roundRect">
              <a:avLst>
                <a:gd name="adj" fmla="val 16667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Ping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flood</a:t>
              </a:r>
            </a:p>
          </p:txBody>
        </p:sp>
        <p:sp>
          <p:nvSpPr>
            <p:cNvPr id="813065" name="Line 9"/>
            <p:cNvSpPr>
              <a:spLocks noChangeShapeType="1"/>
            </p:cNvSpPr>
            <p:nvPr/>
          </p:nvSpPr>
          <p:spPr bwMode="auto">
            <a:xfrm>
              <a:off x="3886200" y="1830388"/>
              <a:ext cx="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13066" name="AutoShape 10"/>
            <p:cNvSpPr>
              <a:spLocks noChangeArrowheads="1"/>
            </p:cNvSpPr>
            <p:nvPr/>
          </p:nvSpPr>
          <p:spPr bwMode="auto">
            <a:xfrm>
              <a:off x="4800600" y="2081213"/>
              <a:ext cx="1295400" cy="339725"/>
            </a:xfrm>
            <a:prstGeom prst="roundRect">
              <a:avLst>
                <a:gd name="adj" fmla="val 16667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Performance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overhead</a:t>
              </a:r>
            </a:p>
          </p:txBody>
        </p:sp>
        <p:sp>
          <p:nvSpPr>
            <p:cNvPr id="813067" name="Line 11"/>
            <p:cNvSpPr>
              <a:spLocks noChangeShapeType="1"/>
            </p:cNvSpPr>
            <p:nvPr/>
          </p:nvSpPr>
          <p:spPr bwMode="auto">
            <a:xfrm>
              <a:off x="3886200" y="1830388"/>
              <a:ext cx="16002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13068" name="Line 12"/>
            <p:cNvSpPr>
              <a:spLocks noChangeShapeType="1"/>
            </p:cNvSpPr>
            <p:nvPr/>
          </p:nvSpPr>
          <p:spPr bwMode="auto">
            <a:xfrm>
              <a:off x="5486400" y="2409825"/>
              <a:ext cx="0" cy="273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13069" name="Oval 13"/>
            <p:cNvSpPr>
              <a:spLocks noChangeArrowheads="1"/>
            </p:cNvSpPr>
            <p:nvPr/>
          </p:nvSpPr>
          <p:spPr bwMode="auto">
            <a:xfrm>
              <a:off x="4495800" y="2513013"/>
              <a:ext cx="2057400" cy="363537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Increase Available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Resources</a:t>
              </a:r>
            </a:p>
          </p:txBody>
        </p:sp>
        <p:sp>
          <p:nvSpPr>
            <p:cNvPr id="813070" name="AutoShape 14"/>
            <p:cNvSpPr>
              <a:spLocks noChangeArrowheads="1"/>
            </p:cNvSpPr>
            <p:nvPr/>
          </p:nvSpPr>
          <p:spPr bwMode="auto">
            <a:xfrm>
              <a:off x="4191000" y="3149600"/>
              <a:ext cx="1295400" cy="341313"/>
            </a:xfrm>
            <a:prstGeom prst="roundRect">
              <a:avLst>
                <a:gd name="adj" fmla="val 16667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Cost</a:t>
              </a:r>
            </a:p>
          </p:txBody>
        </p:sp>
        <p:sp>
          <p:nvSpPr>
            <p:cNvPr id="813071" name="Line 15"/>
            <p:cNvSpPr>
              <a:spLocks noChangeShapeType="1"/>
            </p:cNvSpPr>
            <p:nvPr/>
          </p:nvSpPr>
          <p:spPr bwMode="auto">
            <a:xfrm flipH="1">
              <a:off x="4876800" y="2889250"/>
              <a:ext cx="609600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13072" name="AutoShape 16"/>
            <p:cNvSpPr>
              <a:spLocks noChangeArrowheads="1"/>
            </p:cNvSpPr>
            <p:nvPr/>
          </p:nvSpPr>
          <p:spPr bwMode="auto">
            <a:xfrm>
              <a:off x="5638800" y="3149600"/>
              <a:ext cx="1295400" cy="341313"/>
            </a:xfrm>
            <a:prstGeom prst="roundRect">
              <a:avLst>
                <a:gd name="adj" fmla="val 16667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Resource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Utilization</a:t>
              </a:r>
            </a:p>
          </p:txBody>
        </p:sp>
        <p:sp>
          <p:nvSpPr>
            <p:cNvPr id="813073" name="Line 17"/>
            <p:cNvSpPr>
              <a:spLocks noChangeShapeType="1"/>
            </p:cNvSpPr>
            <p:nvPr/>
          </p:nvSpPr>
          <p:spPr bwMode="auto">
            <a:xfrm>
              <a:off x="5486400" y="2889250"/>
              <a:ext cx="838200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13074" name="Line 18"/>
            <p:cNvSpPr>
              <a:spLocks noChangeShapeType="1"/>
            </p:cNvSpPr>
            <p:nvPr/>
          </p:nvSpPr>
          <p:spPr bwMode="auto">
            <a:xfrm>
              <a:off x="6296025" y="3490913"/>
              <a:ext cx="0" cy="273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13075" name="Oval 19"/>
            <p:cNvSpPr>
              <a:spLocks noChangeArrowheads="1"/>
            </p:cNvSpPr>
            <p:nvPr/>
          </p:nvSpPr>
          <p:spPr bwMode="auto">
            <a:xfrm>
              <a:off x="5305425" y="3594100"/>
              <a:ext cx="2057400" cy="363538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Scheduling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Policy</a:t>
              </a:r>
            </a:p>
          </p:txBody>
        </p:sp>
        <p:sp>
          <p:nvSpPr>
            <p:cNvPr id="813076" name="AutoShape 20"/>
            <p:cNvSpPr>
              <a:spLocks noChangeArrowheads="1"/>
            </p:cNvSpPr>
            <p:nvPr/>
          </p:nvSpPr>
          <p:spPr bwMode="auto">
            <a:xfrm>
              <a:off x="5000625" y="4230688"/>
              <a:ext cx="1295400" cy="341312"/>
            </a:xfrm>
            <a:prstGeom prst="roundRect">
              <a:avLst>
                <a:gd name="adj" fmla="val 16667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Add to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system</a:t>
              </a:r>
            </a:p>
          </p:txBody>
        </p:sp>
        <p:sp>
          <p:nvSpPr>
            <p:cNvPr id="813077" name="Line 21"/>
            <p:cNvSpPr>
              <a:spLocks noChangeShapeType="1"/>
            </p:cNvSpPr>
            <p:nvPr/>
          </p:nvSpPr>
          <p:spPr bwMode="auto">
            <a:xfrm flipH="1">
              <a:off x="5686425" y="3968750"/>
              <a:ext cx="609600" cy="261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13078" name="AutoShape 22"/>
            <p:cNvSpPr>
              <a:spLocks noChangeArrowheads="1"/>
            </p:cNvSpPr>
            <p:nvPr/>
          </p:nvSpPr>
          <p:spPr bwMode="auto">
            <a:xfrm>
              <a:off x="6448425" y="4230688"/>
              <a:ext cx="1295400" cy="341312"/>
            </a:xfrm>
            <a:prstGeom prst="roundRect">
              <a:avLst>
                <a:gd name="adj" fmla="val 16667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Modify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policy</a:t>
              </a:r>
            </a:p>
          </p:txBody>
        </p:sp>
        <p:sp>
          <p:nvSpPr>
            <p:cNvPr id="813079" name="Line 23"/>
            <p:cNvSpPr>
              <a:spLocks noChangeShapeType="1"/>
            </p:cNvSpPr>
            <p:nvPr/>
          </p:nvSpPr>
          <p:spPr bwMode="auto">
            <a:xfrm>
              <a:off x="6296025" y="3968750"/>
              <a:ext cx="838200" cy="261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13081" name="Line 25"/>
            <p:cNvSpPr>
              <a:spLocks noChangeShapeType="1"/>
            </p:cNvSpPr>
            <p:nvPr/>
          </p:nvSpPr>
          <p:spPr bwMode="auto">
            <a:xfrm>
              <a:off x="5638800" y="4572000"/>
              <a:ext cx="0" cy="273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13082" name="Oval 26"/>
            <p:cNvSpPr>
              <a:spLocks noChangeArrowheads="1"/>
            </p:cNvSpPr>
            <p:nvPr/>
          </p:nvSpPr>
          <p:spPr bwMode="auto">
            <a:xfrm>
              <a:off x="4648200" y="4675188"/>
              <a:ext cx="2057400" cy="363537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Use an 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Intermediary</a:t>
              </a:r>
            </a:p>
          </p:txBody>
        </p:sp>
        <p:sp>
          <p:nvSpPr>
            <p:cNvPr id="813083" name="AutoShape 27"/>
            <p:cNvSpPr>
              <a:spLocks noChangeArrowheads="1"/>
            </p:cNvSpPr>
            <p:nvPr/>
          </p:nvSpPr>
          <p:spPr bwMode="auto">
            <a:xfrm>
              <a:off x="4953000" y="5257800"/>
              <a:ext cx="1295400" cy="341313"/>
            </a:xfrm>
            <a:prstGeom prst="roundRect">
              <a:avLst>
                <a:gd name="adj" fmla="val 16667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Ensure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usage</a:t>
              </a:r>
            </a:p>
          </p:txBody>
        </p:sp>
        <p:sp>
          <p:nvSpPr>
            <p:cNvPr id="813084" name="Line 28"/>
            <p:cNvSpPr>
              <a:spLocks noChangeShapeType="1"/>
            </p:cNvSpPr>
            <p:nvPr/>
          </p:nvSpPr>
          <p:spPr bwMode="auto">
            <a:xfrm flipH="1">
              <a:off x="5638800" y="5049838"/>
              <a:ext cx="0" cy="207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016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F0E5-2630-4C4C-ADA2-2002B4E21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let’s take a step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E5972-3D35-4F2F-89F5-80BFECD94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Quality Attribute</a:t>
            </a:r>
            <a:r>
              <a:rPr lang="en-US" dirty="0"/>
              <a:t>:  A measurable or testable property of a system that is used to indicate how well the system satisfies the needs of its stakeholders.</a:t>
            </a:r>
          </a:p>
          <a:p>
            <a:r>
              <a:rPr lang="en-US" b="1" dirty="0"/>
              <a:t>Architecturally Significant Requirement</a:t>
            </a:r>
            <a:r>
              <a:rPr lang="en-US" dirty="0"/>
              <a:t> (</a:t>
            </a:r>
            <a:r>
              <a:rPr lang="en-US" b="1" dirty="0"/>
              <a:t>ASR</a:t>
            </a:r>
            <a:r>
              <a:rPr lang="en-US" dirty="0"/>
              <a:t>):  A requirement that will have a profound effect on the architecture – that is the architecture may be significantly different in the absence of this requirement.</a:t>
            </a:r>
          </a:p>
          <a:p>
            <a:r>
              <a:rPr lang="en-US" dirty="0"/>
              <a:t>ASRs, often, but not always, take the form of quality attributes requirements – the performance, security, modifiability, availability, usability, that the architect must provide the system.</a:t>
            </a:r>
          </a:p>
        </p:txBody>
      </p:sp>
    </p:spTree>
    <p:extLst>
      <p:ext uri="{BB962C8B-B14F-4D97-AF65-F5344CB8AC3E}">
        <p14:creationId xmlns:p14="http://schemas.microsoft.com/office/powerpoint/2010/main" val="1298181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Tactics and Interactions – 9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en-US" dirty="0"/>
              <a:t>A </a:t>
            </a:r>
            <a:r>
              <a:rPr lang="en-US" b="1" dirty="0"/>
              <a:t>tactic</a:t>
            </a:r>
            <a:r>
              <a:rPr lang="en-US" dirty="0"/>
              <a:t> to address the concern that </a:t>
            </a:r>
            <a:r>
              <a:rPr lang="en-US" b="1" dirty="0"/>
              <a:t>al</a:t>
            </a:r>
            <a:r>
              <a:rPr lang="en-US" dirty="0"/>
              <a:t>l </a:t>
            </a:r>
            <a:r>
              <a:rPr lang="en-US" b="1" dirty="0"/>
              <a:t>communication passes through</a:t>
            </a:r>
            <a:r>
              <a:rPr lang="en-US" dirty="0"/>
              <a:t> the </a:t>
            </a:r>
            <a:r>
              <a:rPr lang="en-US" b="1" dirty="0"/>
              <a:t>intermediary</a:t>
            </a:r>
            <a:r>
              <a:rPr lang="en-US" dirty="0"/>
              <a:t> is “</a:t>
            </a:r>
            <a:r>
              <a:rPr lang="en-US" b="1" dirty="0"/>
              <a:t>Restrict Communication Paths</a:t>
            </a:r>
            <a:r>
              <a:rPr lang="en-US" dirty="0"/>
              <a:t>”.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en-US" dirty="0"/>
              <a:t>Common </a:t>
            </a:r>
            <a:r>
              <a:rPr lang="en-US" b="1" dirty="0"/>
              <a:t>side effects of Restrict Communication Paths </a:t>
            </a:r>
            <a:r>
              <a:rPr lang="en-US" dirty="0"/>
              <a:t>are:</a:t>
            </a:r>
          </a:p>
          <a:p>
            <a:pPr>
              <a:spcBef>
                <a:spcPct val="25000"/>
              </a:spcBef>
            </a:pPr>
            <a:r>
              <a:rPr lang="en-US" sz="2400" b="1" dirty="0"/>
              <a:t>Performance</a:t>
            </a:r>
            <a:r>
              <a:rPr lang="en-US" sz="2400" dirty="0"/>
              <a:t>: how to ensure that the </a:t>
            </a:r>
            <a:r>
              <a:rPr lang="en-US" sz="2400" b="1" dirty="0"/>
              <a:t>performance overhead</a:t>
            </a:r>
            <a:r>
              <a:rPr lang="en-US" sz="2400" dirty="0"/>
              <a:t> of the intermediary are not excessive?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endParaRPr lang="en-US" sz="2400" dirty="0"/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en-US" sz="2400" dirty="0"/>
              <a:t>Note: this design problem has now become recursive!</a:t>
            </a:r>
          </a:p>
        </p:txBody>
      </p:sp>
    </p:spTree>
    <p:extLst>
      <p:ext uri="{BB962C8B-B14F-4D97-AF65-F5344CB8AC3E}">
        <p14:creationId xmlns:p14="http://schemas.microsoft.com/office/powerpoint/2010/main" val="3579633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Process End?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use of tactic introduces </a:t>
            </a:r>
            <a:r>
              <a:rPr lang="en-US" b="1" dirty="0"/>
              <a:t>new concerns</a:t>
            </a:r>
            <a:r>
              <a:rPr lang="en-US" dirty="0"/>
              <a:t>.</a:t>
            </a:r>
          </a:p>
          <a:p>
            <a:r>
              <a:rPr lang="en-US" dirty="0"/>
              <a:t>Each </a:t>
            </a:r>
            <a:r>
              <a:rPr lang="en-US" b="1" dirty="0"/>
              <a:t>new concern</a:t>
            </a:r>
            <a:r>
              <a:rPr lang="en-US" dirty="0"/>
              <a:t> causes </a:t>
            </a:r>
            <a:r>
              <a:rPr lang="en-US" b="1" dirty="0"/>
              <a:t>new tactics </a:t>
            </a:r>
            <a:r>
              <a:rPr lang="en-US" dirty="0"/>
              <a:t>to be added.</a:t>
            </a:r>
          </a:p>
          <a:p>
            <a:r>
              <a:rPr lang="en-US" dirty="0"/>
              <a:t>Are we in an infinite progression?</a:t>
            </a:r>
          </a:p>
          <a:p>
            <a:r>
              <a:rPr lang="en-US" dirty="0"/>
              <a:t>No.  Eventually the </a:t>
            </a:r>
            <a:r>
              <a:rPr lang="en-US" b="1" dirty="0"/>
              <a:t>side-effects</a:t>
            </a:r>
            <a:r>
              <a:rPr lang="en-US" dirty="0"/>
              <a:t> of each tactic become </a:t>
            </a:r>
            <a:r>
              <a:rPr lang="en-US" b="1" dirty="0"/>
              <a:t>small enough to ignore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9826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 architectural pattern</a:t>
            </a:r>
          </a:p>
          <a:p>
            <a:pPr lvl="1"/>
            <a:r>
              <a:rPr lang="en-US"/>
              <a:t>is a package of design decisions that is found repeatedly in practice,</a:t>
            </a:r>
          </a:p>
          <a:p>
            <a:pPr lvl="1"/>
            <a:r>
              <a:rPr lang="en-US"/>
              <a:t>has known properties that permit reuse, and</a:t>
            </a:r>
          </a:p>
          <a:p>
            <a:pPr lvl="1"/>
            <a:r>
              <a:rPr lang="en-US"/>
              <a:t>describes a class of architectures.</a:t>
            </a:r>
          </a:p>
          <a:p>
            <a:pPr lvl="0"/>
            <a:r>
              <a:rPr lang="en-US"/>
              <a:t>Tactics are simpler than patterns</a:t>
            </a:r>
          </a:p>
          <a:p>
            <a:pPr lvl="0"/>
            <a:r>
              <a:rPr lang="en-US"/>
              <a:t>Patterns are underspecified with respect to real systems so they have to be augmented with tactics.</a:t>
            </a:r>
          </a:p>
          <a:p>
            <a:pPr lvl="1"/>
            <a:r>
              <a:rPr lang="en-US"/>
              <a:t>Augmentation ends when requirements for a specific system are satisfied.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11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1C2FB-76CC-4D4F-9341-92CBC0B3F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Addendum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FF301-49EE-42CF-A54D-BC75C5A3E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94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5C7C65-BFE6-41EB-94F7-BB70391D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Modifiability Tactics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0EAEB8-BDD5-4E84-9553-6C57C9A9B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872" y="1856262"/>
            <a:ext cx="5715000" cy="4000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6E456B-3B5E-4535-819F-D38AFC25C0DE}"/>
              </a:ext>
            </a:extLst>
          </p:cNvPr>
          <p:cNvSpPr txBox="1"/>
          <p:nvPr/>
        </p:nvSpPr>
        <p:spPr>
          <a:xfrm>
            <a:off x="822960" y="5856762"/>
            <a:ext cx="6737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https://resources.sei.cmu.edu/library/asset-view.cfm?assetid=8299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AA4F2C-0733-4B96-BCCC-BBF198F1992E}"/>
              </a:ext>
            </a:extLst>
          </p:cNvPr>
          <p:cNvSpPr txBox="1"/>
          <p:nvPr/>
        </p:nvSpPr>
        <p:spPr>
          <a:xfrm>
            <a:off x="688768" y="5553195"/>
            <a:ext cx="31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Paper on Modifiability Tactics:</a:t>
            </a:r>
          </a:p>
        </p:txBody>
      </p:sp>
    </p:spTree>
    <p:extLst>
      <p:ext uri="{BB962C8B-B14F-4D97-AF65-F5344CB8AC3E}">
        <p14:creationId xmlns:p14="http://schemas.microsoft.com/office/powerpoint/2010/main" val="1610121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3AF2-A4A4-443B-B418-ABED67A9A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Tactics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0279C-B720-4331-A711-17B70B760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922" y="2137064"/>
            <a:ext cx="57721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6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9B10-6BFB-4BC4-B48B-936E6A86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Tactics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2C6E5F-075D-43E1-BC4F-C00C6A5F5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70190"/>
            <a:ext cx="62484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98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1BFC1-1946-4A89-A53A-6809BF8E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Testability Tactics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BFD030-B4E5-4BBA-9D79-EF43BDF21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70" y="1737361"/>
            <a:ext cx="57531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2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F1E11-5FD4-4337-991A-C9230468A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Usability Tactics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B6CEC4-A03A-49AE-A97A-607FD19E0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029" y="2170648"/>
            <a:ext cx="57816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4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751484"/>
            <a:ext cx="4343400" cy="434181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Operational categories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/>
            </a:pPr>
            <a:r>
              <a:rPr lang="en-US" sz="2700" dirty="0"/>
              <a:t>Availability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/>
            </a:pPr>
            <a:r>
              <a:rPr lang="en-US" sz="2700" dirty="0"/>
              <a:t>Interoperability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/>
            </a:pPr>
            <a:r>
              <a:rPr lang="en-US" sz="2700" dirty="0"/>
              <a:t>Reliability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/>
            </a:pPr>
            <a:r>
              <a:rPr lang="en-US" sz="2700" dirty="0"/>
              <a:t>Usability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/>
            </a:pPr>
            <a:r>
              <a:rPr lang="en-US" sz="2700" dirty="0"/>
              <a:t>Performance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/>
            </a:pPr>
            <a:r>
              <a:rPr lang="en-US" sz="2700" dirty="0"/>
              <a:t>Deployability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/>
            </a:pPr>
            <a:r>
              <a:rPr lang="en-US" sz="2700" dirty="0"/>
              <a:t>Scalability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/>
            </a:pPr>
            <a:r>
              <a:rPr lang="en-US" sz="2700" dirty="0"/>
              <a:t>Monitorability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/>
            </a:pPr>
            <a:r>
              <a:rPr lang="en-US" sz="2700" dirty="0"/>
              <a:t>Mobility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/>
            </a:pPr>
            <a:r>
              <a:rPr lang="en-US" sz="2700" dirty="0"/>
              <a:t>Compatibility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/>
            </a:pPr>
            <a:r>
              <a:rPr lang="en-US" sz="2700" dirty="0"/>
              <a:t>Security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Safety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355976" y="1747292"/>
            <a:ext cx="4572000" cy="44180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Developmental categories</a:t>
            </a:r>
          </a:p>
          <a:p>
            <a:pPr marL="742950" marR="0" lvl="1" indent="-28575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–"/>
              <a:tabLst/>
              <a:defRPr/>
            </a:pPr>
            <a:r>
              <a:rPr lang="en-US" sz="2100" dirty="0"/>
              <a:t>Modifiability</a:t>
            </a:r>
          </a:p>
          <a:p>
            <a:pPr marL="742950" marR="0" lvl="1" indent="-28575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–"/>
              <a:tabLst/>
              <a:defRPr/>
            </a:pPr>
            <a:r>
              <a:rPr lang="en-US" sz="2100" dirty="0"/>
              <a:t>Variability</a:t>
            </a:r>
          </a:p>
          <a:p>
            <a:pPr marL="742950" marR="0" lvl="1" indent="-28575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–"/>
              <a:tabLst/>
              <a:defRPr/>
            </a:pPr>
            <a:r>
              <a:rPr lang="en-US" sz="2100" dirty="0"/>
              <a:t>Supportability</a:t>
            </a:r>
          </a:p>
          <a:p>
            <a:pPr marL="742950" marR="0" lvl="1" indent="-28575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–"/>
              <a:tabLst/>
              <a:defRPr/>
            </a:pPr>
            <a:r>
              <a:rPr lang="en-US" sz="2100" dirty="0"/>
              <a:t>Testability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Maintainability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Portability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Localizability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distributability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Buildability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Quality Attributes – Master List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6378B-805E-40DA-B529-97BF49D5E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and Quality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05B05-E9DE-4650-B5E4-48F91B9C8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Patterns</a:t>
            </a:r>
            <a:r>
              <a:rPr lang="en-US" dirty="0"/>
              <a:t>:  Packaged strategies for solving some of the problems facing a system</a:t>
            </a:r>
          </a:p>
          <a:p>
            <a:r>
              <a:rPr lang="en-US" dirty="0"/>
              <a:t>A pattern typically packages multiple design decisions into a single package.  In other words, a packages generally address multiple Quality Attributes and ASRs.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C89137-9306-4EF3-9663-30428AFEC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680" y="3429000"/>
            <a:ext cx="4578493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3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Relationships Between Tactics and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pattern</a:t>
            </a:r>
            <a:r>
              <a:rPr lang="en-US" dirty="0"/>
              <a:t> is a high level structural design choice</a:t>
            </a:r>
          </a:p>
          <a:p>
            <a:r>
              <a:rPr lang="en-US" dirty="0"/>
              <a:t>A </a:t>
            </a:r>
            <a:r>
              <a:rPr lang="en-US" b="1" dirty="0"/>
              <a:t>tactic</a:t>
            </a:r>
            <a:r>
              <a:rPr lang="en-US" dirty="0"/>
              <a:t> is a lower level </a:t>
            </a:r>
            <a:r>
              <a:rPr lang="en-US" b="1" dirty="0"/>
              <a:t>design decision</a:t>
            </a:r>
            <a:r>
              <a:rPr lang="en-US" dirty="0"/>
              <a:t> to achieve a QA response</a:t>
            </a:r>
          </a:p>
          <a:p>
            <a:r>
              <a:rPr lang="en-US" b="1" dirty="0"/>
              <a:t>Patterns are built from tactics</a:t>
            </a:r>
            <a:r>
              <a:rPr lang="en-US" dirty="0"/>
              <a:t>; if a pattern is a crystal, a tactic is a molecule or an atom.</a:t>
            </a:r>
          </a:p>
          <a:p>
            <a:r>
              <a:rPr lang="en-US" dirty="0"/>
              <a:t>For example the layered pattern utilizes the tactics:</a:t>
            </a:r>
          </a:p>
          <a:p>
            <a:pPr lvl="1"/>
            <a:r>
              <a:rPr lang="en-US" dirty="0"/>
              <a:t>Increase semantic coherence</a:t>
            </a:r>
          </a:p>
          <a:p>
            <a:pPr lvl="1"/>
            <a:r>
              <a:rPr lang="en-US" dirty="0"/>
              <a:t>Encapsulation</a:t>
            </a:r>
          </a:p>
          <a:p>
            <a:pPr lvl="1"/>
            <a:r>
              <a:rPr lang="en-US" dirty="0"/>
              <a:t>Abstract common services</a:t>
            </a:r>
          </a:p>
          <a:p>
            <a:pPr lvl="1"/>
            <a:r>
              <a:rPr lang="en-US" dirty="0"/>
              <a:t>Restrict communication paths</a:t>
            </a:r>
          </a:p>
          <a:p>
            <a:pPr lvl="1"/>
            <a:r>
              <a:rPr lang="en-US" dirty="0"/>
              <a:t>Use an intermediary </a:t>
            </a:r>
          </a:p>
          <a:p>
            <a:r>
              <a:rPr lang="en-US" dirty="0"/>
              <a:t>All of which are methods of achieving the Quality Attribute </a:t>
            </a:r>
            <a:r>
              <a:rPr lang="en-US" b="1" dirty="0"/>
              <a:t>Modifiability</a:t>
            </a:r>
          </a:p>
        </p:txBody>
      </p:sp>
    </p:spTree>
    <p:extLst>
      <p:ext uri="{BB962C8B-B14F-4D97-AF65-F5344CB8AC3E}">
        <p14:creationId xmlns:p14="http://schemas.microsoft.com/office/powerpoint/2010/main" val="1454910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500E-603B-4368-9356-46674F18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Modifiability Tactics and Patterns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B9A019-3789-4C9E-B76D-373B14134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D85EDB-F265-4B71-BA66-DC690A43C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8" y="1737360"/>
            <a:ext cx="6705997" cy="48756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E8DBD9-9CA4-4A4F-9DFA-B5DA88FC9715}"/>
              </a:ext>
            </a:extLst>
          </p:cNvPr>
          <p:cNvSpPr txBox="1"/>
          <p:nvPr/>
        </p:nvSpPr>
        <p:spPr>
          <a:xfrm>
            <a:off x="4175956" y="6569447"/>
            <a:ext cx="5058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SEI </a:t>
            </a:r>
            <a:r>
              <a:rPr lang="en-US" sz="1200"/>
              <a:t>Technical Report:  Modifiability Tactics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9354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Tactics Augment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Patterns</a:t>
            </a:r>
            <a:r>
              <a:rPr lang="en-US" b="1" baseline="0" dirty="0"/>
              <a:t> solve a specific problem</a:t>
            </a:r>
            <a:r>
              <a:rPr lang="en-US" baseline="0" dirty="0"/>
              <a:t> but are neutral or have </a:t>
            </a:r>
            <a:r>
              <a:rPr lang="en-US" b="1" baseline="0" dirty="0"/>
              <a:t>weaknesses</a:t>
            </a:r>
            <a:r>
              <a:rPr lang="en-US" baseline="0" dirty="0"/>
              <a:t> with respect to </a:t>
            </a:r>
            <a:r>
              <a:rPr lang="en-US" b="1" baseline="0" dirty="0"/>
              <a:t>other qualities</a:t>
            </a:r>
            <a:r>
              <a:rPr lang="en-US" baseline="0" dirty="0"/>
              <a:t>.</a:t>
            </a:r>
          </a:p>
          <a:p>
            <a:r>
              <a:rPr lang="en-US" baseline="0" dirty="0"/>
              <a:t>E.g., the broker pattern may have: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8741" t="16021" r="7230" b="45695"/>
          <a:stretch/>
        </p:blipFill>
        <p:spPr>
          <a:xfrm>
            <a:off x="5385278" y="3048000"/>
            <a:ext cx="3758722" cy="25146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3810000"/>
            <a:ext cx="44196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2296" tIns="45720" rIns="82296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20688" marR="0" lvl="0" indent="-420688" algn="l" defTabSz="841375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Font typeface="Symbol" pitchFamily="18" charset="2"/>
              <a:buChar char="·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3200400"/>
            <a:ext cx="5486400" cy="205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2296" tIns="45720" rIns="82296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420688" lvl="0" indent="-420688" defTabSz="8413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Font typeface="Symbol" pitchFamily="18" charset="2"/>
              <a:buChar char="·"/>
            </a:pPr>
            <a:r>
              <a:rPr lang="en-US" sz="2600" dirty="0"/>
              <a:t>Performance bottlenecks</a:t>
            </a:r>
          </a:p>
          <a:p>
            <a:pPr marL="420688" lvl="0" indent="-420688" defTabSz="8413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Font typeface="Symbol" pitchFamily="18" charset="2"/>
              <a:buChar char="·"/>
            </a:pPr>
            <a:r>
              <a:rPr lang="en-US" sz="2600" dirty="0"/>
              <a:t>Single point of failure - </a:t>
            </a:r>
            <a:r>
              <a:rPr lang="en-US" sz="2600" b="1" dirty="0"/>
              <a:t>availability</a:t>
            </a:r>
          </a:p>
          <a:p>
            <a:pPr marL="420688" lvl="0" indent="-420688" defTabSz="8413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Font typeface="Symbol" pitchFamily="18" charset="2"/>
              <a:buChar char="·"/>
            </a:pPr>
            <a:r>
              <a:rPr lang="en-US" sz="2600" dirty="0"/>
              <a:t>Testability complexity in multi-process/processor systems</a:t>
            </a:r>
          </a:p>
          <a:p>
            <a:pPr marL="420688" lvl="0" indent="-420688" defTabSz="8413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Font typeface="Symbol" pitchFamily="18" charset="2"/>
              <a:buChar char="·"/>
            </a:pPr>
            <a:r>
              <a:rPr lang="en-US" sz="2600" dirty="0"/>
              <a:t>No implicit support for security</a:t>
            </a:r>
          </a:p>
          <a:p>
            <a:pPr marL="420688" lvl="0" indent="-420688" defTabSz="8413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Font typeface="Symbol" pitchFamily="18" charset="2"/>
              <a:buChar char="·"/>
            </a:pPr>
            <a:endParaRPr lang="en-US" sz="2400" dirty="0"/>
          </a:p>
          <a:p>
            <a:pPr marL="420688" lvl="0" indent="-420688" defTabSz="8413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Font typeface="Symbol" pitchFamily="18" charset="2"/>
              <a:buChar char="·"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5562600"/>
            <a:ext cx="5569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Consider possible availability tactics</a:t>
            </a:r>
          </a:p>
        </p:txBody>
      </p:sp>
    </p:spTree>
    <p:extLst>
      <p:ext uri="{BB962C8B-B14F-4D97-AF65-F5344CB8AC3E}">
        <p14:creationId xmlns:p14="http://schemas.microsoft.com/office/powerpoint/2010/main" val="711835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7800" y="1828800"/>
            <a:ext cx="6553200" cy="3505200"/>
            <a:chOff x="990600" y="1676400"/>
            <a:chExt cx="6943725" cy="3933825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0" y="1676400"/>
              <a:ext cx="6943725" cy="393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 bwMode="auto">
            <a:xfrm>
              <a:off x="1828800" y="2667000"/>
              <a:ext cx="1676400" cy="23622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413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– Tactics for Availability</a:t>
            </a:r>
            <a:br>
              <a:rPr lang="en-US" dirty="0"/>
            </a:br>
            <a:r>
              <a:rPr lang="en-US" sz="2400" dirty="0"/>
              <a:t>Fault Detection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0" y="5105400"/>
            <a:ext cx="4267200" cy="12192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Heartbeat - I am alive!</a:t>
            </a:r>
          </a:p>
          <a:p>
            <a:r>
              <a:rPr lang="en-US" sz="2000" dirty="0"/>
              <a:t>Ping/Echo - Are you alive?</a:t>
            </a:r>
          </a:p>
          <a:p>
            <a:r>
              <a:rPr lang="en-US" sz="2000" dirty="0"/>
              <a:t>Exception - it died!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6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Heartbeat Tactic Class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25824" y="4526665"/>
            <a:ext cx="6735452" cy="1790058"/>
          </a:xfrm>
        </p:spPr>
        <p:txBody>
          <a:bodyPr>
            <a:normAutofit fontScale="92500" lnSpcReduction="20000"/>
          </a:bodyPr>
          <a:lstStyle/>
          <a:p>
            <a:r>
              <a:rPr lang="en-US" sz="2000" i="1" dirty="0" err="1"/>
              <a:t>HeartbeatSender</a:t>
            </a:r>
            <a:r>
              <a:rPr lang="en-US" sz="2000" dirty="0"/>
              <a:t> sends a periodic heartbeat message via </a:t>
            </a:r>
            <a:r>
              <a:rPr lang="en-US" sz="2000" i="1" dirty="0" err="1"/>
              <a:t>pitApat</a:t>
            </a:r>
            <a:r>
              <a:rPr lang="en-US" sz="2000" i="1" dirty="0"/>
              <a:t>()</a:t>
            </a:r>
          </a:p>
          <a:p>
            <a:r>
              <a:rPr lang="en-US" sz="2000" i="1" dirty="0" err="1"/>
              <a:t>HeartbeatReceiver</a:t>
            </a:r>
            <a:r>
              <a:rPr lang="en-US" sz="2000" dirty="0"/>
              <a:t> updates </a:t>
            </a:r>
            <a:r>
              <a:rPr lang="en-US" sz="2000" i="1" dirty="0" err="1"/>
              <a:t>lastUpdatedTime</a:t>
            </a:r>
            <a:r>
              <a:rPr lang="en-US" sz="2000" dirty="0"/>
              <a:t> with </a:t>
            </a:r>
            <a:r>
              <a:rPr lang="en-US" sz="2000" i="1" dirty="0" err="1"/>
              <a:t>updateTime</a:t>
            </a:r>
            <a:r>
              <a:rPr lang="en-US" sz="2000" i="1" dirty="0"/>
              <a:t>()</a:t>
            </a:r>
          </a:p>
          <a:p>
            <a:r>
              <a:rPr lang="en-US" sz="2000" i="1" dirty="0" err="1"/>
              <a:t>HeartbeatReceiver</a:t>
            </a:r>
            <a:r>
              <a:rPr lang="en-US" sz="2000" i="1" dirty="0"/>
              <a:t>  </a:t>
            </a:r>
            <a:r>
              <a:rPr lang="en-US" sz="2000" dirty="0"/>
              <a:t>every </a:t>
            </a:r>
            <a:r>
              <a:rPr lang="en-US" sz="2000" i="1" dirty="0" err="1"/>
              <a:t>checkingInterval</a:t>
            </a:r>
            <a:r>
              <a:rPr lang="en-US" sz="2000" i="1" dirty="0"/>
              <a:t>  </a:t>
            </a:r>
            <a:r>
              <a:rPr lang="en-US" sz="2000" dirty="0"/>
              <a:t>compares the </a:t>
            </a:r>
            <a:r>
              <a:rPr lang="en-US" sz="2000" i="1" dirty="0" err="1"/>
              <a:t>lastUpdatedTime</a:t>
            </a:r>
            <a:r>
              <a:rPr lang="en-US" sz="2000" dirty="0"/>
              <a:t> against </a:t>
            </a:r>
            <a:r>
              <a:rPr lang="en-US" sz="2000" i="1" dirty="0" err="1"/>
              <a:t>expireTime</a:t>
            </a:r>
            <a:r>
              <a:rPr lang="en-US" sz="2000" dirty="0"/>
              <a:t> using </a:t>
            </a:r>
            <a:r>
              <a:rPr lang="en-US" sz="2000" i="1" dirty="0" err="1"/>
              <a:t>checkAlive</a:t>
            </a:r>
            <a:r>
              <a:rPr lang="en-US" sz="2000" i="1" dirty="0"/>
              <a:t>()</a:t>
            </a:r>
          </a:p>
          <a:p>
            <a:r>
              <a:rPr lang="en-US" sz="2000" dirty="0"/>
              <a:t>If the test fails an exception is thrown</a:t>
            </a:r>
          </a:p>
          <a:p>
            <a:endParaRPr lang="en-US" sz="20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47" y="1827088"/>
            <a:ext cx="78200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94018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 1 Requirements and Architecture Life Cycle.pptx" id="{64B6B06E-DE09-4C01-8852-A2161AE26D2A}" vid="{26D9DB68-5C85-412F-844F-3FF00FBBE5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15938</TotalTime>
  <Words>1090</Words>
  <Application>Microsoft Office PowerPoint</Application>
  <PresentationFormat>On-screen Show (4:3)</PresentationFormat>
  <Paragraphs>206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ＭＳ Ｐゴシック</vt:lpstr>
      <vt:lpstr>ＭＳ Ｐゴシック</vt:lpstr>
      <vt:lpstr>Arial</vt:lpstr>
      <vt:lpstr>Calibri</vt:lpstr>
      <vt:lpstr>Calibri Light</vt:lpstr>
      <vt:lpstr>Symbol</vt:lpstr>
      <vt:lpstr>Times New Roman</vt:lpstr>
      <vt:lpstr>Wingdings</vt:lpstr>
      <vt:lpstr>Retrospect</vt:lpstr>
      <vt:lpstr>Design Tactics</vt:lpstr>
      <vt:lpstr>First, let’s take a step back</vt:lpstr>
      <vt:lpstr>Quality Attributes – Master List </vt:lpstr>
      <vt:lpstr>Patterns and Quality Attributes</vt:lpstr>
      <vt:lpstr>Relationships Between Tactics and Patterns</vt:lpstr>
      <vt:lpstr>Modifiability Tactics and Patterns</vt:lpstr>
      <vt:lpstr>Tactics Augment Patterns</vt:lpstr>
      <vt:lpstr>Example – Tactics for Availability Fault Detection</vt:lpstr>
      <vt:lpstr>Heartbeat Tactic Class Model</vt:lpstr>
      <vt:lpstr>Ping/Echo Tactic Class Model</vt:lpstr>
      <vt:lpstr>Tactics and QA Interactions (Tradeoffs)</vt:lpstr>
      <vt:lpstr>Tactics and Interactions - 1</vt:lpstr>
      <vt:lpstr>Tactics and Interactions - 2</vt:lpstr>
      <vt:lpstr>Tactics and Interactions - 3</vt:lpstr>
      <vt:lpstr>Tactics and Interactions - 4</vt:lpstr>
      <vt:lpstr>Tactics and Interactions - 5</vt:lpstr>
      <vt:lpstr>Tactics and Interactions – 6</vt:lpstr>
      <vt:lpstr>Tactics and Interactions - 7</vt:lpstr>
      <vt:lpstr>Tactics and Interactions - 8</vt:lpstr>
      <vt:lpstr>Tactics and Interactions – 9</vt:lpstr>
      <vt:lpstr>How Does This Process End?</vt:lpstr>
      <vt:lpstr>Summary</vt:lpstr>
      <vt:lpstr>Addendum</vt:lpstr>
      <vt:lpstr>Modifiability Tactics</vt:lpstr>
      <vt:lpstr>Performance Tactics</vt:lpstr>
      <vt:lpstr>Security Tactics</vt:lpstr>
      <vt:lpstr>Testability Tactics</vt:lpstr>
      <vt:lpstr>Usability Tactics</vt:lpstr>
    </vt:vector>
  </TitlesOfParts>
  <Company>University of Alabama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Requirements and Architecture</dc:title>
  <dc:creator>hawker</dc:creator>
  <cp:lastModifiedBy>William Stumbo</cp:lastModifiedBy>
  <cp:revision>308</cp:revision>
  <cp:lastPrinted>2018-07-29T01:08:12Z</cp:lastPrinted>
  <dcterms:created xsi:type="dcterms:W3CDTF">2008-08-31T22:21:19Z</dcterms:created>
  <dcterms:modified xsi:type="dcterms:W3CDTF">2020-10-23T13:12:07Z</dcterms:modified>
</cp:coreProperties>
</file>